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7" r:id="rId4"/>
    <p:sldId id="268" r:id="rId5"/>
    <p:sldId id="265" r:id="rId6"/>
    <p:sldId id="257" r:id="rId7"/>
    <p:sldId id="264" r:id="rId8"/>
    <p:sldId id="261" r:id="rId9"/>
    <p:sldId id="259" r:id="rId10"/>
    <p:sldId id="266" r:id="rId11"/>
    <p:sldId id="263" r:id="rId12"/>
    <p:sldId id="260" r:id="rId1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A8C4-18AC-4416-A966-315910C08D97}" type="datetimeFigureOut">
              <a:rPr lang="es-CO" smtClean="0"/>
              <a:t>03/03/2018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64ED9-E586-4FB6-890B-0B84E4C683F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16306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A8C4-18AC-4416-A966-315910C08D97}" type="datetimeFigureOut">
              <a:rPr lang="es-CO" smtClean="0"/>
              <a:t>03/03/2018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64ED9-E586-4FB6-890B-0B84E4C683F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3093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A8C4-18AC-4416-A966-315910C08D97}" type="datetimeFigureOut">
              <a:rPr lang="es-CO" smtClean="0"/>
              <a:t>03/03/2018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64ED9-E586-4FB6-890B-0B84E4C683F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8140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A8C4-18AC-4416-A966-315910C08D97}" type="datetimeFigureOut">
              <a:rPr lang="es-CO" smtClean="0"/>
              <a:t>03/03/2018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64ED9-E586-4FB6-890B-0B84E4C683F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8098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A8C4-18AC-4416-A966-315910C08D97}" type="datetimeFigureOut">
              <a:rPr lang="es-CO" smtClean="0"/>
              <a:t>03/03/2018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64ED9-E586-4FB6-890B-0B84E4C683F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3196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A8C4-18AC-4416-A966-315910C08D97}" type="datetimeFigureOut">
              <a:rPr lang="es-CO" smtClean="0"/>
              <a:t>03/03/2018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64ED9-E586-4FB6-890B-0B84E4C683F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3073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A8C4-18AC-4416-A966-315910C08D97}" type="datetimeFigureOut">
              <a:rPr lang="es-CO" smtClean="0"/>
              <a:t>03/03/2018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64ED9-E586-4FB6-890B-0B84E4C683F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0839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A8C4-18AC-4416-A966-315910C08D97}" type="datetimeFigureOut">
              <a:rPr lang="es-CO" smtClean="0"/>
              <a:t>03/03/2018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64ED9-E586-4FB6-890B-0B84E4C683F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79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A8C4-18AC-4416-A966-315910C08D97}" type="datetimeFigureOut">
              <a:rPr lang="es-CO" smtClean="0"/>
              <a:t>03/03/2018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64ED9-E586-4FB6-890B-0B84E4C683F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1487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A8C4-18AC-4416-A966-315910C08D97}" type="datetimeFigureOut">
              <a:rPr lang="es-CO" smtClean="0"/>
              <a:t>03/03/2018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64ED9-E586-4FB6-890B-0B84E4C683F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37504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7A8C4-18AC-4416-A966-315910C08D97}" type="datetimeFigureOut">
              <a:rPr lang="es-CO" smtClean="0"/>
              <a:t>03/03/2018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64ED9-E586-4FB6-890B-0B84E4C683F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7220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7A8C4-18AC-4416-A966-315910C08D97}" type="datetimeFigureOut">
              <a:rPr lang="es-CO" smtClean="0"/>
              <a:t>03/03/2018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64ED9-E586-4FB6-890B-0B84E4C683F9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21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4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b="1" dirty="0" smtClean="0"/>
              <a:t>EL ARANCEL DE </a:t>
            </a:r>
            <a:r>
              <a:rPr lang="es-CO" b="1" dirty="0" smtClean="0"/>
              <a:t>ADUANAS</a:t>
            </a:r>
            <a:endParaRPr lang="es-CO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580327" y="4404575"/>
            <a:ext cx="5177307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Régimen Arancelario</a:t>
            </a:r>
          </a:p>
          <a:p>
            <a:r>
              <a:rPr lang="es-CO" dirty="0" smtClean="0"/>
              <a:t>Docente: Alma Milena Zapata A.</a:t>
            </a:r>
          </a:p>
          <a:p>
            <a:endParaRPr lang="es-CO" dirty="0"/>
          </a:p>
          <a:p>
            <a:pPr algn="ctr"/>
            <a:r>
              <a:rPr lang="es-CO" sz="2000" b="1" dirty="0" smtClean="0"/>
              <a:t>CESDE</a:t>
            </a:r>
            <a:endParaRPr lang="es-CO" sz="2000" b="1" dirty="0"/>
          </a:p>
        </p:txBody>
      </p:sp>
    </p:spTree>
    <p:extLst>
      <p:ext uri="{BB962C8B-B14F-4D97-AF65-F5344CB8AC3E}">
        <p14:creationId xmlns:p14="http://schemas.microsoft.com/office/powerpoint/2010/main" val="2571131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4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157434" cy="423102"/>
          </a:xfrm>
        </p:spPr>
        <p:txBody>
          <a:bodyPr>
            <a:normAutofit/>
          </a:bodyPr>
          <a:lstStyle/>
          <a:p>
            <a:r>
              <a:rPr lang="es-CO" sz="2400" b="1" dirty="0" smtClean="0"/>
              <a:t>2. EL ARANCEL DE ADUANAS</a:t>
            </a:r>
            <a:endParaRPr lang="es-CO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501" y="2198241"/>
            <a:ext cx="7888310" cy="3455584"/>
          </a:xfrm>
        </p:spPr>
        <p:txBody>
          <a:bodyPr>
            <a:noAutofit/>
          </a:bodyPr>
          <a:lstStyle/>
          <a:p>
            <a:pPr algn="just"/>
            <a:r>
              <a:rPr lang="es-CO" sz="2000" b="1" cap="all" dirty="0"/>
              <a:t>CLASIFICACIÓN ARANCELARIA ARMONIZADA</a:t>
            </a:r>
          </a:p>
          <a:p>
            <a:pPr algn="just"/>
            <a:r>
              <a:rPr lang="es-CO" sz="2000" dirty="0"/>
              <a:t>El sistema de clasificación del Sistema Armonizado (HS por sus siglas en </a:t>
            </a:r>
            <a:r>
              <a:rPr lang="es-CO" sz="2000" dirty="0" smtClean="0"/>
              <a:t>inglés y SA en español) </a:t>
            </a:r>
            <a:r>
              <a:rPr lang="es-CO" sz="2000" dirty="0"/>
              <a:t>ha sido desarrollado y es actualizado por la Organización Mundial de </a:t>
            </a:r>
            <a:r>
              <a:rPr lang="es-CO" sz="2000" dirty="0" smtClean="0"/>
              <a:t>Aduanas- OMA. </a:t>
            </a:r>
          </a:p>
          <a:p>
            <a:pPr algn="just"/>
            <a:r>
              <a:rPr lang="es-CO" sz="2000" dirty="0" smtClean="0"/>
              <a:t>El </a:t>
            </a:r>
            <a:r>
              <a:rPr lang="es-CO" sz="2000" dirty="0"/>
              <a:t>HS es un número de código de reconocimiento </a:t>
            </a:r>
            <a:r>
              <a:rPr lang="es-CO" sz="2000" dirty="0" smtClean="0"/>
              <a:t>internacional utilizado por más de 200 países. </a:t>
            </a:r>
            <a:r>
              <a:rPr lang="es-CO" sz="2000" dirty="0"/>
              <a:t>Se utiliza </a:t>
            </a:r>
            <a:r>
              <a:rPr lang="es-CO" sz="2000" dirty="0" smtClean="0"/>
              <a:t>para el establecimiento </a:t>
            </a:r>
            <a:r>
              <a:rPr lang="es-CO" sz="2000" dirty="0"/>
              <a:t>de </a:t>
            </a:r>
            <a:r>
              <a:rPr lang="es-CO" sz="2000" dirty="0" smtClean="0"/>
              <a:t>clasificación de </a:t>
            </a:r>
            <a:r>
              <a:rPr lang="es-CO" sz="2000" dirty="0"/>
              <a:t>aduanas y </a:t>
            </a:r>
            <a:r>
              <a:rPr lang="es-CO" sz="2000" dirty="0" smtClean="0"/>
              <a:t>recopilación </a:t>
            </a:r>
            <a:r>
              <a:rPr lang="es-CO" sz="2000" dirty="0"/>
              <a:t>de </a:t>
            </a:r>
            <a:r>
              <a:rPr lang="es-CO" sz="2000" dirty="0" smtClean="0"/>
              <a:t>estadísticas </a:t>
            </a:r>
            <a:r>
              <a:rPr lang="es-CO" sz="2000" dirty="0"/>
              <a:t>del comercio mundial. </a:t>
            </a:r>
            <a:endParaRPr lang="es-CO" sz="2000" dirty="0" smtClean="0"/>
          </a:p>
          <a:p>
            <a:pPr algn="just"/>
            <a:r>
              <a:rPr lang="es-CO" sz="2000" dirty="0" smtClean="0"/>
              <a:t>El </a:t>
            </a:r>
            <a:r>
              <a:rPr lang="es-CO" sz="2000" dirty="0"/>
              <a:t>número </a:t>
            </a:r>
            <a:r>
              <a:rPr lang="es-CO" sz="2000" dirty="0" smtClean="0"/>
              <a:t>HS </a:t>
            </a:r>
            <a:r>
              <a:rPr lang="es-CO" sz="2000" dirty="0"/>
              <a:t>se compone de </a:t>
            </a:r>
            <a:r>
              <a:rPr lang="es-CO" sz="2000" dirty="0" smtClean="0"/>
              <a:t>6 dígitos a nivel internacional + 4 dígitos que  dependen del bloque económico y el país . </a:t>
            </a:r>
            <a:endParaRPr lang="es-CO" sz="2000" dirty="0"/>
          </a:p>
          <a:p>
            <a:pPr algn="just"/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26489898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4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157434" cy="423102"/>
          </a:xfrm>
        </p:spPr>
        <p:txBody>
          <a:bodyPr>
            <a:normAutofit/>
          </a:bodyPr>
          <a:lstStyle/>
          <a:p>
            <a:r>
              <a:rPr lang="es-CO" sz="2400" b="1" dirty="0" smtClean="0"/>
              <a:t>2. EL ARANCEL DE ADUANAS</a:t>
            </a:r>
            <a:endParaRPr lang="es-CO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501" y="2198241"/>
            <a:ext cx="7888310" cy="3455584"/>
          </a:xfrm>
        </p:spPr>
        <p:txBody>
          <a:bodyPr>
            <a:noAutofit/>
          </a:bodyPr>
          <a:lstStyle/>
          <a:p>
            <a:pPr algn="just"/>
            <a:r>
              <a:rPr lang="es-CO" sz="2000" b="1" cap="all" dirty="0"/>
              <a:t>CLASIFICACIÓN ARANCELARIA </a:t>
            </a:r>
            <a:r>
              <a:rPr lang="es-CO" sz="2000" b="1" cap="all" dirty="0" smtClean="0"/>
              <a:t>ARMONIZADA</a:t>
            </a:r>
          </a:p>
          <a:p>
            <a:pPr algn="just"/>
            <a:r>
              <a:rPr lang="es-CO" sz="2000" dirty="0"/>
              <a:t>A modo de ejemplo, podemos </a:t>
            </a:r>
            <a:r>
              <a:rPr lang="es-CO" sz="2000" dirty="0" smtClean="0"/>
              <a:t>citar: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2000" dirty="0" smtClean="0"/>
              <a:t>la</a:t>
            </a:r>
            <a:r>
              <a:rPr lang="es-CO" sz="2000" dirty="0"/>
              <a:t> Nomenclatura Arancelaria Común de los Países Miembros </a:t>
            </a:r>
            <a:r>
              <a:rPr lang="es-CO" sz="2000" dirty="0" smtClean="0"/>
              <a:t>de la CAN</a:t>
            </a:r>
            <a:r>
              <a:rPr lang="es-CO" sz="2000" dirty="0"/>
              <a:t> (NANDINA</a:t>
            </a:r>
            <a:r>
              <a:rPr lang="es-CO" sz="2000" dirty="0" smtClean="0"/>
              <a:t>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2000" dirty="0" smtClean="0"/>
              <a:t>la</a:t>
            </a:r>
            <a:r>
              <a:rPr lang="es-CO" sz="2000" dirty="0"/>
              <a:t> Nomenclatura Común del MERCOSUR (</a:t>
            </a:r>
            <a:r>
              <a:rPr lang="es-CO" sz="2000" dirty="0" smtClean="0"/>
              <a:t>NCM).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2000" dirty="0"/>
              <a:t>la </a:t>
            </a:r>
            <a:r>
              <a:rPr lang="es-CO" sz="2000" dirty="0" smtClean="0"/>
              <a:t>Nomenclatura de la Asociación </a:t>
            </a:r>
            <a:r>
              <a:rPr lang="es-CO" sz="2000" dirty="0"/>
              <a:t>Latinoamericana de Integración </a:t>
            </a:r>
            <a:r>
              <a:rPr lang="es-CO" sz="2000" dirty="0" smtClean="0"/>
              <a:t>–ALADI- (NALADISA).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2000" dirty="0" smtClean="0"/>
              <a:t>La Nomenclatura común de la Unión Europea (NC).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sz="2000" cap="all" dirty="0"/>
          </a:p>
        </p:txBody>
      </p:sp>
    </p:spTree>
    <p:extLst>
      <p:ext uri="{BB962C8B-B14F-4D97-AF65-F5344CB8AC3E}">
        <p14:creationId xmlns:p14="http://schemas.microsoft.com/office/powerpoint/2010/main" val="2311315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4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0182" y="1668619"/>
            <a:ext cx="5899267" cy="435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49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4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157434" cy="423102"/>
          </a:xfrm>
        </p:spPr>
        <p:txBody>
          <a:bodyPr>
            <a:normAutofit/>
          </a:bodyPr>
          <a:lstStyle/>
          <a:p>
            <a:r>
              <a:rPr lang="es-CO" sz="2400" b="1" dirty="0" smtClean="0"/>
              <a:t>2. EL ARANCEL DE ADUANAS</a:t>
            </a:r>
            <a:endParaRPr lang="es-CO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0078" y="1837633"/>
            <a:ext cx="7888310" cy="4215438"/>
          </a:xfrm>
        </p:spPr>
        <p:txBody>
          <a:bodyPr>
            <a:noAutofit/>
          </a:bodyPr>
          <a:lstStyle/>
          <a:p>
            <a:pPr algn="just"/>
            <a:r>
              <a:rPr lang="es-CO" sz="2000" b="1" cap="all" dirty="0" smtClean="0"/>
              <a:t>ARANCEL ADUANERO: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2000" dirty="0" smtClean="0"/>
              <a:t>Incluye cualquier impuesto o arancel a la importación o exportación de un bien; así como cargo o sobre tasa adicional aplicado a la operación.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2000" dirty="0" smtClean="0"/>
              <a:t>También se consideran los derechos anti-dumping y compensatorios de acuerdo a las disposiciones de la OMC.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sz="2000" dirty="0" smtClean="0"/>
          </a:p>
          <a:p>
            <a:pPr algn="just"/>
            <a:r>
              <a:rPr lang="es-CO" sz="2000" b="1" dirty="0"/>
              <a:t>Objetivos: </a:t>
            </a:r>
          </a:p>
          <a:p>
            <a:pPr algn="just"/>
            <a:r>
              <a:rPr lang="es-CO" sz="2000" dirty="0"/>
              <a:t>• Recaudar impuestos para el bienestar del país </a:t>
            </a:r>
          </a:p>
          <a:p>
            <a:pPr algn="just"/>
            <a:r>
              <a:rPr lang="es-CO" sz="2000" dirty="0"/>
              <a:t>• Legalizar los productos que ingresen al país </a:t>
            </a:r>
          </a:p>
          <a:p>
            <a:pPr algn="just"/>
            <a:r>
              <a:rPr lang="es-CO" sz="2000" dirty="0"/>
              <a:t>• Facilitar el comercio Internacional.</a:t>
            </a:r>
          </a:p>
          <a:p>
            <a:pPr algn="just"/>
            <a:endParaRPr lang="es-CO" sz="2000" dirty="0"/>
          </a:p>
          <a:p>
            <a:pPr algn="just"/>
            <a:endParaRPr lang="es-CO" sz="2000" dirty="0" smtClean="0"/>
          </a:p>
          <a:p>
            <a:pPr algn="just"/>
            <a:endParaRPr lang="es-CO" sz="2000" dirty="0"/>
          </a:p>
          <a:p>
            <a:pPr algn="just"/>
            <a:endParaRPr lang="es-CO" sz="2000" dirty="0"/>
          </a:p>
          <a:p>
            <a:pPr algn="just"/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3562453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4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157434" cy="423102"/>
          </a:xfrm>
        </p:spPr>
        <p:txBody>
          <a:bodyPr>
            <a:normAutofit/>
          </a:bodyPr>
          <a:lstStyle/>
          <a:p>
            <a:r>
              <a:rPr lang="es-CO" sz="2400" b="1" dirty="0" smtClean="0"/>
              <a:t>2. EL ARANCEL DE ADUANAS</a:t>
            </a:r>
            <a:endParaRPr lang="es-CO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0078" y="1837633"/>
            <a:ext cx="7888310" cy="4215438"/>
          </a:xfrm>
        </p:spPr>
        <p:txBody>
          <a:bodyPr>
            <a:noAutofit/>
          </a:bodyPr>
          <a:lstStyle/>
          <a:p>
            <a:pPr algn="just"/>
            <a:r>
              <a:rPr lang="es-CO" sz="2000" b="1" dirty="0" smtClean="0"/>
              <a:t>Efectos de los aranceles: </a:t>
            </a:r>
            <a:endParaRPr lang="es-CO" sz="2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2000" dirty="0" smtClean="0"/>
              <a:t>Reducen las importaciones permitiendo un superávit comercial.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2000" dirty="0" smtClean="0"/>
              <a:t>Ayudan al incremento en la producción nacional.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2000" dirty="0" smtClean="0"/>
              <a:t>Incrementan los precios del bien importado; por lo tanto, reducen su consumo.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2000" dirty="0" smtClean="0"/>
              <a:t>Incrementan los ingresos del Estado por concepto de aranceles.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sz="2000" dirty="0"/>
          </a:p>
          <a:p>
            <a:r>
              <a:rPr lang="es-CO" sz="2000" b="1" dirty="0" smtClean="0"/>
              <a:t>LOS ARANCELES FAVORECEN A LOS PRODUCTORES Y PERJUDICAN </a:t>
            </a:r>
          </a:p>
          <a:p>
            <a:r>
              <a:rPr lang="es-CO" sz="2000" b="1" dirty="0" smtClean="0"/>
              <a:t>A LOS CONSUMIDORES: MEDIDAS PROTECCIONISTAS.</a:t>
            </a:r>
          </a:p>
          <a:p>
            <a:endParaRPr lang="es-CO" sz="2000" b="1" dirty="0" smtClean="0"/>
          </a:p>
          <a:p>
            <a:pPr algn="just"/>
            <a:endParaRPr lang="es-CO" sz="2000" dirty="0"/>
          </a:p>
          <a:p>
            <a:pPr algn="just"/>
            <a:endParaRPr lang="es-CO" sz="2000" dirty="0"/>
          </a:p>
          <a:p>
            <a:pPr algn="just"/>
            <a:endParaRPr lang="es-CO" sz="2000" dirty="0" smtClean="0"/>
          </a:p>
          <a:p>
            <a:pPr algn="just"/>
            <a:endParaRPr lang="es-CO" sz="2000" dirty="0"/>
          </a:p>
          <a:p>
            <a:pPr algn="just"/>
            <a:endParaRPr lang="es-CO" sz="2000" dirty="0"/>
          </a:p>
          <a:p>
            <a:pPr algn="just"/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2862567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4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2921" y="954938"/>
            <a:ext cx="7157434" cy="423102"/>
          </a:xfrm>
        </p:spPr>
        <p:txBody>
          <a:bodyPr>
            <a:normAutofit/>
          </a:bodyPr>
          <a:lstStyle/>
          <a:p>
            <a:r>
              <a:rPr lang="es-CO" sz="2400" b="1" dirty="0" smtClean="0"/>
              <a:t>2. EL ARANCEL DE ADUANAS</a:t>
            </a:r>
            <a:endParaRPr lang="es-CO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8562" y="1592934"/>
            <a:ext cx="7888310" cy="4833624"/>
          </a:xfrm>
        </p:spPr>
        <p:txBody>
          <a:bodyPr>
            <a:noAutofit/>
          </a:bodyPr>
          <a:lstStyle/>
          <a:p>
            <a:pPr algn="just"/>
            <a:r>
              <a:rPr lang="es-CO" sz="2000" b="1" dirty="0" smtClean="0"/>
              <a:t>MEDIDAS PROTECCIONISTAS:</a:t>
            </a:r>
          </a:p>
          <a:p>
            <a:pPr algn="just"/>
            <a:r>
              <a:rPr lang="es-CO" sz="2000" dirty="0" smtClean="0"/>
              <a:t>Políticas comerciales impuestas por los países en contra de la libre circulación de mercancías, constituyen las </a:t>
            </a:r>
            <a:r>
              <a:rPr lang="es-CO" sz="2000" b="1" i="1" u="sng" dirty="0" smtClean="0"/>
              <a:t>BARRERAS AL COMERCIO INTERNACIONAL:</a:t>
            </a:r>
          </a:p>
          <a:p>
            <a:pPr algn="just"/>
            <a:endParaRPr lang="es-CO" sz="20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2000" b="1" dirty="0" smtClean="0"/>
              <a:t>ARANCELES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2000" b="1" dirty="0" smtClean="0"/>
              <a:t>CONTINGENTES A LA IMPORTACIÓN </a:t>
            </a:r>
            <a:r>
              <a:rPr lang="es-CO" sz="2000" dirty="0" smtClean="0"/>
              <a:t>(licencias de importación, cuotas)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2000" b="1" dirty="0" smtClean="0"/>
              <a:t>BARRERAS NO ARANCELARIAS</a:t>
            </a:r>
            <a:r>
              <a:rPr lang="es-CO" sz="2000" dirty="0" smtClean="0"/>
              <a:t> (barreras administrativas)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2000" b="1" dirty="0" smtClean="0"/>
              <a:t>SUBVENCIONES A LAS EXPORTACIONES </a:t>
            </a:r>
            <a:r>
              <a:rPr lang="es-CO" sz="2000" dirty="0" smtClean="0"/>
              <a:t>(instrumentos fiscales, subvenciones directas, tipo de cambio) la subvención genera dumping.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O" sz="2000" dirty="0" smtClean="0"/>
          </a:p>
          <a:p>
            <a:r>
              <a:rPr lang="es-CO" sz="2000" b="1" dirty="0" smtClean="0"/>
              <a:t>En los últimos años se han multiplicado las denuncias por dumping ecológico y social.</a:t>
            </a:r>
          </a:p>
          <a:p>
            <a:pPr algn="just"/>
            <a:endParaRPr lang="es-CO" sz="2000" dirty="0"/>
          </a:p>
          <a:p>
            <a:pPr algn="just"/>
            <a:endParaRPr lang="es-CO" sz="2000" dirty="0"/>
          </a:p>
          <a:p>
            <a:pPr algn="just"/>
            <a:endParaRPr lang="es-CO" sz="2000" dirty="0" smtClean="0"/>
          </a:p>
          <a:p>
            <a:pPr algn="just"/>
            <a:endParaRPr lang="es-CO" sz="2000" dirty="0"/>
          </a:p>
          <a:p>
            <a:pPr algn="just"/>
            <a:endParaRPr lang="es-CO" sz="2000" dirty="0"/>
          </a:p>
          <a:p>
            <a:pPr algn="just"/>
            <a:endParaRPr lang="es-CO" sz="2000" dirty="0"/>
          </a:p>
        </p:txBody>
      </p:sp>
    </p:spTree>
    <p:extLst>
      <p:ext uri="{BB962C8B-B14F-4D97-AF65-F5344CB8AC3E}">
        <p14:creationId xmlns:p14="http://schemas.microsoft.com/office/powerpoint/2010/main" val="2360348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4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157434" cy="423102"/>
          </a:xfrm>
        </p:spPr>
        <p:txBody>
          <a:bodyPr>
            <a:normAutofit/>
          </a:bodyPr>
          <a:lstStyle/>
          <a:p>
            <a:r>
              <a:rPr lang="es-CO" sz="2400" b="1" dirty="0" smtClean="0"/>
              <a:t>2. EL ARANCEL DE ADUANAS</a:t>
            </a:r>
            <a:endParaRPr lang="es-CO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501" y="2198240"/>
            <a:ext cx="7888310" cy="3056339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CO" b="1" dirty="0" smtClean="0"/>
              <a:t>TIPOS DE ARANCEL</a:t>
            </a:r>
            <a:r>
              <a:rPr lang="es-CO" b="1" dirty="0" smtClean="0"/>
              <a:t>:</a:t>
            </a:r>
          </a:p>
          <a:p>
            <a:pPr algn="just"/>
            <a:endParaRPr lang="es-CO" b="1" dirty="0" smtClean="0"/>
          </a:p>
          <a:p>
            <a:pPr algn="just"/>
            <a:r>
              <a:rPr lang="es-CO" dirty="0" smtClean="0"/>
              <a:t>• </a:t>
            </a:r>
            <a:r>
              <a:rPr lang="es-CO" b="1" dirty="0"/>
              <a:t>AD VALOREM: </a:t>
            </a:r>
            <a:r>
              <a:rPr lang="es-CO" dirty="0"/>
              <a:t>un arancel que se impone en términos de porcentaje sobre el valor de la mercancía. </a:t>
            </a:r>
            <a:endParaRPr lang="es-CO" dirty="0" smtClean="0"/>
          </a:p>
          <a:p>
            <a:pPr algn="just"/>
            <a:endParaRPr lang="es-CO" dirty="0" smtClean="0"/>
          </a:p>
          <a:p>
            <a:pPr algn="just"/>
            <a:r>
              <a:rPr lang="es-CO" dirty="0" smtClean="0"/>
              <a:t>• </a:t>
            </a:r>
            <a:r>
              <a:rPr lang="es-CO" b="1" dirty="0"/>
              <a:t>ESPECÍFICOS:</a:t>
            </a:r>
            <a:r>
              <a:rPr lang="es-CO" dirty="0"/>
              <a:t> arancel que se impone en términos de cargas por unidad o cantidad de mercancía importada. </a:t>
            </a:r>
            <a:endParaRPr lang="es-CO" dirty="0" smtClean="0"/>
          </a:p>
          <a:p>
            <a:pPr algn="just"/>
            <a:endParaRPr lang="es-CO" dirty="0" smtClean="0"/>
          </a:p>
          <a:p>
            <a:pPr algn="just"/>
            <a:r>
              <a:rPr lang="es-CO" dirty="0" smtClean="0"/>
              <a:t>• </a:t>
            </a:r>
            <a:r>
              <a:rPr lang="es-CO" b="1" dirty="0"/>
              <a:t>MIXTOS: </a:t>
            </a:r>
            <a:r>
              <a:rPr lang="es-CO" dirty="0"/>
              <a:t>un arancel que combina aranceles ad </a:t>
            </a:r>
            <a:r>
              <a:rPr lang="es-CO" dirty="0" err="1"/>
              <a:t>valorem</a:t>
            </a:r>
            <a:r>
              <a:rPr lang="es-CO" dirty="0"/>
              <a:t> y específicos.</a:t>
            </a:r>
          </a:p>
        </p:txBody>
      </p:sp>
    </p:spTree>
    <p:extLst>
      <p:ext uri="{BB962C8B-B14F-4D97-AF65-F5344CB8AC3E}">
        <p14:creationId xmlns:p14="http://schemas.microsoft.com/office/powerpoint/2010/main" val="11457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4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6678" y="545376"/>
            <a:ext cx="6938686" cy="5140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458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4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157434" cy="423102"/>
          </a:xfrm>
        </p:spPr>
        <p:txBody>
          <a:bodyPr>
            <a:normAutofit/>
          </a:bodyPr>
          <a:lstStyle/>
          <a:p>
            <a:r>
              <a:rPr lang="es-CO" sz="2400" b="1" dirty="0" smtClean="0"/>
              <a:t>2. EL ARANCEL DE ADUANAS</a:t>
            </a:r>
            <a:endParaRPr lang="es-CO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501" y="2198241"/>
            <a:ext cx="7888310" cy="1655762"/>
          </a:xfrm>
        </p:spPr>
        <p:txBody>
          <a:bodyPr>
            <a:normAutofit lnSpcReduction="10000"/>
          </a:bodyPr>
          <a:lstStyle/>
          <a:p>
            <a:pPr algn="just"/>
            <a:r>
              <a:rPr lang="es-CO" b="1" dirty="0" smtClean="0"/>
              <a:t>ADUANA: </a:t>
            </a:r>
            <a:r>
              <a:rPr lang="es-CO" dirty="0" smtClean="0"/>
              <a:t>Ente </a:t>
            </a:r>
            <a:r>
              <a:rPr lang="es-CO" dirty="0"/>
              <a:t>público de carácter nacional prestador de servicios, y cuyas actividades de control están destinadas a lograr que el paso por el territorio nacional de mercancías extranjeras, nacionales o nacionalizadas se realice conforme a la normativa legal.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6542" y="4056018"/>
            <a:ext cx="1257300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2861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4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157434" cy="423102"/>
          </a:xfrm>
        </p:spPr>
        <p:txBody>
          <a:bodyPr>
            <a:normAutofit/>
          </a:bodyPr>
          <a:lstStyle/>
          <a:p>
            <a:r>
              <a:rPr lang="es-CO" sz="2400" b="1" dirty="0" smtClean="0"/>
              <a:t>2. EL ARANCEL DE ADUANAS</a:t>
            </a:r>
            <a:endParaRPr lang="es-CO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501" y="2198240"/>
            <a:ext cx="7888310" cy="2322245"/>
          </a:xfrm>
        </p:spPr>
        <p:txBody>
          <a:bodyPr>
            <a:normAutofit fontScale="92500"/>
          </a:bodyPr>
          <a:lstStyle/>
          <a:p>
            <a:pPr algn="just"/>
            <a:r>
              <a:rPr lang="es-CO" b="1" dirty="0" smtClean="0"/>
              <a:t>REGIMEN ARANCELARIO</a:t>
            </a:r>
            <a:r>
              <a:rPr lang="es-CO" dirty="0" smtClean="0"/>
              <a:t>: comprende </a:t>
            </a:r>
            <a:r>
              <a:rPr lang="es-CO" dirty="0"/>
              <a:t>el régimen tarifario y legal establecido en </a:t>
            </a:r>
            <a:r>
              <a:rPr lang="es-CO" dirty="0" smtClean="0"/>
              <a:t>el </a:t>
            </a:r>
            <a:r>
              <a:rPr lang="es-CO" dirty="0"/>
              <a:t>Arancel de </a:t>
            </a:r>
            <a:r>
              <a:rPr lang="es-CO" dirty="0" smtClean="0"/>
              <a:t>Aduanas y depende de la correcta </a:t>
            </a:r>
            <a:r>
              <a:rPr lang="es-CO" dirty="0"/>
              <a:t>utilización de la </a:t>
            </a:r>
            <a:r>
              <a:rPr lang="es-CO" dirty="0" smtClean="0"/>
              <a:t>nomenclatura.</a:t>
            </a:r>
          </a:p>
          <a:p>
            <a:pPr algn="just"/>
            <a:endParaRPr lang="es-CO" dirty="0"/>
          </a:p>
          <a:p>
            <a:pPr algn="just"/>
            <a:r>
              <a:rPr lang="es-CO" dirty="0" smtClean="0"/>
              <a:t>De acuerdo a la nomenclatura establecida por país, se establece el arancel de aduana de ingreso o salida del producto.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84890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4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3951" y="1568941"/>
            <a:ext cx="5438730" cy="4084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655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</TotalTime>
  <Words>522</Words>
  <Application>Microsoft Office PowerPoint</Application>
  <PresentationFormat>On-screen Show (4:3)</PresentationFormat>
  <Paragraphs>72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EL ARANCEL DE ADUANAS</vt:lpstr>
      <vt:lpstr>2. EL ARANCEL DE ADUANAS</vt:lpstr>
      <vt:lpstr>2. EL ARANCEL DE ADUANAS</vt:lpstr>
      <vt:lpstr>2. EL ARANCEL DE ADUANAS</vt:lpstr>
      <vt:lpstr>2. EL ARANCEL DE ADUANAS</vt:lpstr>
      <vt:lpstr>PowerPoint Presentation</vt:lpstr>
      <vt:lpstr>2. EL ARANCEL DE ADUANAS</vt:lpstr>
      <vt:lpstr>2. EL ARANCEL DE ADUANAS</vt:lpstr>
      <vt:lpstr>PowerPoint Presentation</vt:lpstr>
      <vt:lpstr>2. EL ARANCEL DE ADUANAS</vt:lpstr>
      <vt:lpstr>2. EL ARANCEL DE ADUANAS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ARANCEL DE ADUANAS</dc:title>
  <dc:creator>Mauricio Gutierrez</dc:creator>
  <cp:lastModifiedBy>Mauricio Gutierrez</cp:lastModifiedBy>
  <cp:revision>22</cp:revision>
  <dcterms:created xsi:type="dcterms:W3CDTF">2018-02-23T00:19:52Z</dcterms:created>
  <dcterms:modified xsi:type="dcterms:W3CDTF">2018-03-03T15:05:58Z</dcterms:modified>
</cp:coreProperties>
</file>